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4" r:id="rId2"/>
  </p:sldMasterIdLst>
  <p:notesMasterIdLst>
    <p:notesMasterId r:id="rId31"/>
  </p:notesMasterIdLst>
  <p:handoutMasterIdLst>
    <p:handoutMasterId r:id="rId32"/>
  </p:handoutMasterIdLst>
  <p:sldIdLst>
    <p:sldId id="261" r:id="rId3"/>
    <p:sldId id="340" r:id="rId4"/>
    <p:sldId id="311" r:id="rId5"/>
    <p:sldId id="312" r:id="rId6"/>
    <p:sldId id="330" r:id="rId7"/>
    <p:sldId id="331" r:id="rId8"/>
    <p:sldId id="317" r:id="rId9"/>
    <p:sldId id="337" r:id="rId10"/>
    <p:sldId id="344" r:id="rId11"/>
    <p:sldId id="313" r:id="rId12"/>
    <p:sldId id="319" r:id="rId13"/>
    <p:sldId id="343" r:id="rId14"/>
    <p:sldId id="345" r:id="rId15"/>
    <p:sldId id="335" r:id="rId16"/>
    <p:sldId id="341" r:id="rId17"/>
    <p:sldId id="318" r:id="rId18"/>
    <p:sldId id="324" r:id="rId19"/>
    <p:sldId id="328" r:id="rId20"/>
    <p:sldId id="339" r:id="rId21"/>
    <p:sldId id="329" r:id="rId22"/>
    <p:sldId id="346" r:id="rId23"/>
    <p:sldId id="348" r:id="rId24"/>
    <p:sldId id="349" r:id="rId25"/>
    <p:sldId id="321" r:id="rId26"/>
    <p:sldId id="327" r:id="rId27"/>
    <p:sldId id="325" r:id="rId28"/>
    <p:sldId id="351" r:id="rId29"/>
    <p:sldId id="352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6" autoAdjust="0"/>
    <p:restoredTop sz="83770" autoAdjust="0"/>
  </p:normalViewPr>
  <p:slideViewPr>
    <p:cSldViewPr snapToGrid="0" snapToObjects="1">
      <p:cViewPr varScale="1">
        <p:scale>
          <a:sx n="57" d="100"/>
          <a:sy n="57" d="100"/>
        </p:scale>
        <p:origin x="125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1828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2-3-2020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2-3-2020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34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784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66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287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383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613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694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579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409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84E2-B408-4126-AC2F-2F00916FD2BE}" type="datetime1">
              <a:rPr lang="nl-BE" smtClean="0"/>
              <a:t>2/03/2020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C11E-F211-4E81-A381-C133B99530D2}" type="datetime1">
              <a:rPr lang="nl-BE" smtClean="0"/>
              <a:t>2/03/2020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292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131128" y="6490533"/>
            <a:ext cx="5633696" cy="4747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of Magnetosheath Jets using Neural Networks and High Resolution OMNI (HRO) data</a:t>
            </a:r>
            <a: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atum 3"/>
          <p:cNvSpPr txBox="1">
            <a:spLocks/>
          </p:cNvSpPr>
          <p:nvPr userDrawn="1"/>
        </p:nvSpPr>
        <p:spPr>
          <a:xfrm>
            <a:off x="9817100" y="6210000"/>
            <a:ext cx="23749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 smtClean="0"/>
              <a:t>Machine Learning in Heliophysics</a:t>
            </a:r>
          </a:p>
          <a:p>
            <a:r>
              <a:rPr lang="nl-NL" sz="1200" dirty="0" smtClean="0"/>
              <a:t>Amsterdam,</a:t>
            </a:r>
            <a:r>
              <a:rPr lang="nl-NL" sz="1200" baseline="0" dirty="0" smtClean="0"/>
              <a:t> 18/09/2019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2" name="Rectangle 11"/>
          <p:cNvSpPr/>
          <p:nvPr userDrawn="1"/>
        </p:nvSpPr>
        <p:spPr>
          <a:xfrm>
            <a:off x="575998" y="6380361"/>
            <a:ext cx="5457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Forecasting CMEs using  Artificial Intelligence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B01B-1CB5-46A2-B2BD-C8ED67F5E94F}" type="datetime1">
              <a:rPr lang="nl-BE" smtClean="0"/>
              <a:t>2/03/2020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31FD-DA83-4FB6-91A8-8F536FC36F31}" type="datetime1">
              <a:rPr lang="nl-BE" smtClean="0"/>
              <a:t>2/03/2020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79FF-E67C-4525-A505-CB4E90CF1C8F}" type="datetime1">
              <a:rPr lang="nl-BE" smtClean="0"/>
              <a:t>2/03/2020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3327-7CFC-4D70-A5B6-6DB481E0BFAB}" type="datetime1">
              <a:rPr lang="nl-BE" smtClean="0"/>
              <a:t>2/03/2020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1043-E98B-4194-929E-A852A294977A}" type="datetime1">
              <a:rPr lang="nl-BE" smtClean="0"/>
              <a:t>2/03/2020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3287-9FF9-4F9B-97CA-371D4CD8DDF1}" type="datetime1">
              <a:rPr lang="nl-BE" smtClean="0"/>
              <a:t>2/03/2020</a:t>
            </a:fld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2/03/2020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2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05E3256-8636-43DD-BC4F-57D576168D29}" type="datetime1">
              <a:rPr lang="nl-BE" smtClean="0"/>
              <a:t>2/03/2020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2F4D5D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2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83743" y="864123"/>
            <a:ext cx="6781057" cy="59305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of Magnetosheath Jets using Neural Networks and High Resolution OMNI (HRO) data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b="1" baseline="30000" dirty="0" smtClean="0"/>
              <a:t>1</a:t>
            </a:r>
            <a:r>
              <a:rPr lang="nl-BE" sz="2200" b="1" dirty="0" smtClean="0"/>
              <a:t>, </a:t>
            </a:r>
            <a:r>
              <a:rPr lang="nl-BE" sz="2200" dirty="0" smtClean="0"/>
              <a:t>S. Aminalragia-Giamini</a:t>
            </a:r>
            <a:r>
              <a:rPr lang="nl-BE" sz="2200" baseline="30000" dirty="0" smtClean="0"/>
              <a:t>2</a:t>
            </a:r>
            <a:r>
              <a:rPr lang="nl-BE" sz="2200" dirty="0" smtClean="0"/>
              <a:t>, Tomas Karlsson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> &amp; Per-Arne Lindqvist</a:t>
            </a:r>
            <a:r>
              <a:rPr lang="nl-BE" sz="2200" b="1" baseline="30000" dirty="0" smtClean="0"/>
              <a:t>1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nl-BE" sz="1800" dirty="0" smtClean="0"/>
              <a:t/>
            </a:r>
            <a:br>
              <a:rPr lang="nl-BE" sz="1800" dirty="0" smtClean="0"/>
            </a:br>
            <a:r>
              <a:rPr lang="nl-BE" sz="1800" b="1" baseline="30000" dirty="0" smtClean="0"/>
              <a:t>1</a:t>
            </a:r>
            <a:r>
              <a:rPr lang="en-US" sz="1800" dirty="0" smtClean="0"/>
              <a:t>Space and Plasma Physics, School of Electrical Engineering and Computer Science, KTH Royal Institute of Technology, Sweden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nl-BE" sz="1800" b="1" baseline="30000" dirty="0" smtClean="0"/>
              <a:t>2</a:t>
            </a:r>
            <a:r>
              <a:rPr lang="en-US" sz="1800" dirty="0" smtClean="0"/>
              <a:t>Space Applications &amp; Research Consultancy (SPARC), Greece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n-US" sz="1700" dirty="0" smtClean="0"/>
              <a:t>Amsterdam, 18/9/2019</a:t>
            </a:r>
            <a:r>
              <a:rPr lang="el-GR" sz="1700" dirty="0" smtClean="0"/>
              <a:t/>
            </a:r>
            <a:br>
              <a:rPr lang="el-GR" sz="1700" dirty="0" smtClean="0"/>
            </a:br>
            <a:endParaRPr lang="nl-NL" sz="1700" dirty="0"/>
          </a:p>
        </p:txBody>
      </p:sp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8" y="864123"/>
            <a:ext cx="3319732" cy="37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" y="4967770"/>
            <a:ext cx="3642530" cy="144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800" y="-19664"/>
            <a:ext cx="1727199" cy="12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4800600" y="1892300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5902960" y="2471420"/>
            <a:ext cx="6898640" cy="2179320"/>
          </a:xfrm>
          <a:prstGeom prst="arc">
            <a:avLst>
              <a:gd name="adj1" fmla="val 19290334"/>
              <a:gd name="adj2" fmla="val 2329708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8078439" y="2363474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5496560" y="307086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5-Point Star 7"/>
          <p:cNvSpPr/>
          <p:nvPr/>
        </p:nvSpPr>
        <p:spPr>
          <a:xfrm>
            <a:off x="5702300" y="2735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5-Point Star 8"/>
          <p:cNvSpPr/>
          <p:nvPr/>
        </p:nvSpPr>
        <p:spPr>
          <a:xfrm>
            <a:off x="5443220" y="362458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5-Point Star 9"/>
          <p:cNvSpPr/>
          <p:nvPr/>
        </p:nvSpPr>
        <p:spPr>
          <a:xfrm>
            <a:off x="5130800" y="332994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5610816" y="2886640"/>
            <a:ext cx="39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Jets</a:t>
            </a:r>
            <a:endParaRPr lang="sv-SE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8" y="3388267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1277827" y="3572933"/>
            <a:ext cx="351533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56542" y="3265156"/>
            <a:ext cx="2158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Η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RO Data (1 min average</a:t>
            </a:r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5" name="Elbow Connector 14"/>
          <p:cNvCxnSpPr>
            <a:endCxn id="8" idx="1"/>
          </p:cNvCxnSpPr>
          <p:nvPr/>
        </p:nvCxnSpPr>
        <p:spPr>
          <a:xfrm flipV="1">
            <a:off x="4793158" y="2776328"/>
            <a:ext cx="909142" cy="796605"/>
          </a:xfrm>
          <a:prstGeom prst="bentConnector3">
            <a:avLst>
              <a:gd name="adj1" fmla="val -289"/>
            </a:avLst>
          </a:prstGeom>
          <a:ln w="9525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67883" y="2275114"/>
            <a:ext cx="90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4670" y="3914240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697220" y="36852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5-Point Star 18"/>
          <p:cNvSpPr/>
          <p:nvPr/>
        </p:nvSpPr>
        <p:spPr>
          <a:xfrm>
            <a:off x="5669280" y="336362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5-Point Star 19"/>
          <p:cNvSpPr/>
          <p:nvPr/>
        </p:nvSpPr>
        <p:spPr>
          <a:xfrm>
            <a:off x="5057140" y="367030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5-Point Star 20"/>
          <p:cNvSpPr/>
          <p:nvPr/>
        </p:nvSpPr>
        <p:spPr>
          <a:xfrm>
            <a:off x="5284670" y="290859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5-Point Star 21"/>
          <p:cNvSpPr/>
          <p:nvPr/>
        </p:nvSpPr>
        <p:spPr>
          <a:xfrm>
            <a:off x="5965273" y="296366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5-Point Star 22"/>
          <p:cNvSpPr/>
          <p:nvPr/>
        </p:nvSpPr>
        <p:spPr>
          <a:xfrm>
            <a:off x="1540850" y="1575496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7855952" y="1720195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1540850" y="1758647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1647530" y="1490336"/>
            <a:ext cx="100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Quasi-Parallel</a:t>
            </a:r>
            <a:endParaRPr lang="sv-SE" sz="1200" dirty="0">
              <a:latin typeface="Garamond" panose="02020404030301010803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47530" y="1688876"/>
            <a:ext cx="140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Quasi-Perpendicular</a:t>
            </a:r>
            <a:endParaRPr lang="sv-SE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0" y="3047637"/>
                <a:ext cx="71029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TextBox 1029"/>
          <p:cNvSpPr txBox="1"/>
          <p:nvPr/>
        </p:nvSpPr>
        <p:spPr>
          <a:xfrm>
            <a:off x="6999045" y="3235298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6" descr="D:\Documents\Space Physics\MMS\MATLAB\MSjet search\RESULTS\DOWNSAMPLED1MIN\jet_2015-11-23T06_03_2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31" y="3309313"/>
            <a:ext cx="1694047" cy="28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:\Documents\Space Physics\MMS\MATLAB\MSjet search\RESULTS\QUIETMAGNETOSHEATH\jet_2015-11-01T06_04_27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88" y="3309313"/>
            <a:ext cx="1694047" cy="28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676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Main Goal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5400" y="1154841"/>
            <a:ext cx="11041200" cy="6559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 Find class of magnetosheath jet found by MMS using </a:t>
            </a:r>
            <a:r>
              <a:rPr lang="en-US" i="1" dirty="0" err="1" smtClean="0"/>
              <a:t>OMNIweb</a:t>
            </a:r>
            <a:r>
              <a:rPr lang="en-US" i="1" dirty="0" smtClean="0"/>
              <a:t> SW data</a:t>
            </a:r>
          </a:p>
          <a:p>
            <a:pPr marL="0" indent="0" algn="ctr">
              <a:buNone/>
            </a:pP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798259" y="2070100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Solar Wind Data (</a:t>
            </a:r>
            <a:r>
              <a:rPr lang="en-US" dirty="0" err="1" smtClean="0">
                <a:solidFill>
                  <a:srgbClr val="000000"/>
                </a:solidFill>
              </a:rPr>
              <a:t>OMNIweb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4277" y="2044168"/>
            <a:ext cx="354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Magnetosheath Jet Class (MMS)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6500" y="2070100"/>
            <a:ext cx="5172051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03101" y="2070100"/>
            <a:ext cx="5278749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207659"/>
                  </p:ext>
                </p:extLst>
              </p:nvPr>
            </p:nvGraphicFramePr>
            <p:xfrm>
              <a:off x="7482529" y="2731881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207659"/>
                  </p:ext>
                </p:extLst>
              </p:nvPr>
            </p:nvGraphicFramePr>
            <p:xfrm>
              <a:off x="7482529" y="2731881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481" t="-1163" r="-100481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4"/>
                          <a:stretch>
                            <a:fillRect l="-100966" t="-1163" r="-966" b="-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/>
          <p:cNvSpPr/>
          <p:nvPr/>
        </p:nvSpPr>
        <p:spPr>
          <a:xfrm>
            <a:off x="7574813" y="2791725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/>
          <p:cNvSpPr/>
          <p:nvPr/>
        </p:nvSpPr>
        <p:spPr>
          <a:xfrm>
            <a:off x="8839945" y="2791563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extBox 2"/>
          <p:cNvSpPr txBox="1"/>
          <p:nvPr/>
        </p:nvSpPr>
        <p:spPr>
          <a:xfrm>
            <a:off x="1185333" y="2975713"/>
            <a:ext cx="406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Absolute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Mach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Beta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Electric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rgbClr val="000000"/>
                </a:solidFill>
              </a:rPr>
              <a:t>Magnetic Field Components…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5" grpId="0" animBg="1"/>
      <p:bldP spid="26" grpId="0" animBg="1"/>
      <p:bldP spid="20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40" y="1204866"/>
            <a:ext cx="8667451" cy="4671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Output Jet list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0" y="1786467"/>
            <a:ext cx="3665835" cy="40084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48000" y="2332567"/>
            <a:ext cx="4864100" cy="491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3048000" y="2865967"/>
            <a:ext cx="4864100" cy="491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3048000" y="4449234"/>
            <a:ext cx="4864100" cy="491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6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Solar Wind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𝑀𝑀𝑆</m:t>
                        </m:r>
                      </m:sub>
                    </m:sSub>
                  </m:oMath>
                </a14:m>
                <a:endParaRPr lang="en-US" b="0" dirty="0" smtClean="0">
                  <a:solidFill>
                    <a:srgbClr val="000000"/>
                  </a:solidFill>
                </a:endParaRPr>
              </a:p>
              <a:p>
                <a:endParaRPr lang="sv-SE" dirty="0" smtClean="0"/>
              </a:p>
              <a:p>
                <a:r>
                  <a:rPr lang="en-US" dirty="0" smtClean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n-US" dirty="0"/>
                  <a:t>Mean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l-GR" dirty="0" smtClean="0"/>
              </a:p>
              <a:p>
                <a:r>
                  <a:rPr lang="el-GR" dirty="0" smtClean="0"/>
                  <a:t>Μ</a:t>
                </a:r>
                <a:r>
                  <a:rPr lang="en-US" dirty="0" smtClean="0"/>
                  <a:t>ax Solar Wind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735" y="1441744"/>
                <a:ext cx="3912533" cy="4464000"/>
              </a:xfrm>
              <a:blipFill>
                <a:blip r:embed="rId3"/>
                <a:stretch>
                  <a:fillRect l="-2025" t="-17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Input (Solar Wind)</a:t>
            </a:r>
            <a:endParaRPr lang="sv-SE" dirty="0"/>
          </a:p>
        </p:txBody>
      </p:sp>
      <p:sp>
        <p:nvSpPr>
          <p:cNvPr id="37" name="Arc 36"/>
          <p:cNvSpPr/>
          <p:nvPr/>
        </p:nvSpPr>
        <p:spPr>
          <a:xfrm flipH="1">
            <a:off x="1446106" y="1827420"/>
            <a:ext cx="6258560" cy="3464560"/>
          </a:xfrm>
          <a:prstGeom prst="arc">
            <a:avLst>
              <a:gd name="adj1" fmla="val 17444007"/>
              <a:gd name="adj2" fmla="val 3907391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5-Point Star 37"/>
          <p:cNvSpPr/>
          <p:nvPr/>
        </p:nvSpPr>
        <p:spPr>
          <a:xfrm>
            <a:off x="2142066" y="300598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5-Point Star 38"/>
          <p:cNvSpPr/>
          <p:nvPr/>
        </p:nvSpPr>
        <p:spPr>
          <a:xfrm>
            <a:off x="2347806" y="2670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5-Point Star 39"/>
          <p:cNvSpPr/>
          <p:nvPr/>
        </p:nvSpPr>
        <p:spPr>
          <a:xfrm>
            <a:off x="2088726" y="355970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5-Point Star 40"/>
          <p:cNvSpPr/>
          <p:nvPr/>
        </p:nvSpPr>
        <p:spPr>
          <a:xfrm>
            <a:off x="1776306" y="3265060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5-Point Star 41"/>
          <p:cNvSpPr/>
          <p:nvPr/>
        </p:nvSpPr>
        <p:spPr>
          <a:xfrm>
            <a:off x="2342726" y="362040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5-Point Star 42"/>
          <p:cNvSpPr/>
          <p:nvPr/>
        </p:nvSpPr>
        <p:spPr>
          <a:xfrm>
            <a:off x="2314786" y="3298749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5-Point Star 43"/>
          <p:cNvSpPr/>
          <p:nvPr/>
        </p:nvSpPr>
        <p:spPr>
          <a:xfrm>
            <a:off x="1702646" y="3605420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5-Point Star 44"/>
          <p:cNvSpPr/>
          <p:nvPr/>
        </p:nvSpPr>
        <p:spPr>
          <a:xfrm>
            <a:off x="1930176" y="2843712"/>
            <a:ext cx="106680" cy="106680"/>
          </a:xfrm>
          <a:prstGeom prst="star5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5-Point Star 45"/>
          <p:cNvSpPr/>
          <p:nvPr/>
        </p:nvSpPr>
        <p:spPr>
          <a:xfrm>
            <a:off x="2610779" y="2898784"/>
            <a:ext cx="106680" cy="106680"/>
          </a:xfrm>
          <a:prstGeom prst="star5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TextBox 46"/>
          <p:cNvSpPr txBox="1"/>
          <p:nvPr/>
        </p:nvSpPr>
        <p:spPr>
          <a:xfrm>
            <a:off x="3598772" y="1896108"/>
            <a:ext cx="97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48" name="Straight Connector 47"/>
          <p:cNvCxnSpPr>
            <a:endCxn id="40" idx="1"/>
          </p:cNvCxnSpPr>
          <p:nvPr/>
        </p:nvCxnSpPr>
        <p:spPr>
          <a:xfrm>
            <a:off x="1446106" y="3531552"/>
            <a:ext cx="642620" cy="68896"/>
          </a:xfrm>
          <a:prstGeom prst="line">
            <a:avLst/>
          </a:prstGeom>
          <a:ln w="63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0" idx="2"/>
          </p:cNvCxnSpPr>
          <p:nvPr/>
        </p:nvCxnSpPr>
        <p:spPr>
          <a:xfrm flipV="1">
            <a:off x="1743364" y="3666380"/>
            <a:ext cx="365736" cy="64010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84" y="3352089"/>
                <a:ext cx="27924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46" y="3844834"/>
                <a:ext cx="33175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/>
          <p:cNvSpPr/>
          <p:nvPr/>
        </p:nvSpPr>
        <p:spPr>
          <a:xfrm flipH="1">
            <a:off x="2518473" y="2403435"/>
            <a:ext cx="6898640" cy="2179320"/>
          </a:xfrm>
          <a:prstGeom prst="arc">
            <a:avLst>
              <a:gd name="adj1" fmla="val 19802620"/>
              <a:gd name="adj2" fmla="val 1490212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TextBox 52"/>
          <p:cNvSpPr txBox="1"/>
          <p:nvPr/>
        </p:nvSpPr>
        <p:spPr>
          <a:xfrm>
            <a:off x="3618808" y="264261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4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745" y="1558493"/>
            <a:ext cx="293464" cy="2750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1974" y="3709942"/>
            <a:ext cx="253469" cy="2697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745" y="2403435"/>
            <a:ext cx="293464" cy="275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6378" y="4936694"/>
            <a:ext cx="253469" cy="269784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40" idx="0"/>
          </p:cNvCxnSpPr>
          <p:nvPr/>
        </p:nvCxnSpPr>
        <p:spPr>
          <a:xfrm>
            <a:off x="1702647" y="2897052"/>
            <a:ext cx="439419" cy="662648"/>
          </a:xfrm>
          <a:prstGeom prst="line">
            <a:avLst/>
          </a:prstGeom>
          <a:ln w="6350">
            <a:solidFill>
              <a:srgbClr val="0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sv-SE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94" y="2920820"/>
                <a:ext cx="33175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-28971" y="3531552"/>
            <a:ext cx="1478507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607" y="3298749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Garamond" panose="02020404030301010803" pitchFamily="18" charset="0"/>
              </a:rPr>
              <a:t>OMNIweb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9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3" y="3315938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473837" y="3162969"/>
            <a:ext cx="584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3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50" grpId="0"/>
      <p:bldP spid="51" grpId="0"/>
      <p:bldP spid="52" grpId="0" animBg="1"/>
      <p:bldP spid="53" grpId="0"/>
      <p:bldP spid="2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37" y="2625988"/>
            <a:ext cx="3837031" cy="793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Connect SW to jets?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41746" y="1100282"/>
            <a:ext cx="3833091" cy="9132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Associate Solar Wind parameters and Jets (SW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MSH)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u="sng" dirty="0" smtClean="0">
              <a:solidFill>
                <a:srgbClr val="000000"/>
              </a:solidFill>
            </a:endParaRPr>
          </a:p>
          <a:p>
            <a:pPr algn="ctr"/>
            <a:endParaRPr lang="en-US" u="sng" dirty="0">
              <a:solidFill>
                <a:srgbClr val="000000"/>
              </a:solidFill>
            </a:endParaRPr>
          </a:p>
          <a:p>
            <a:pPr algn="ctr"/>
            <a:endParaRPr lang="en-US" u="sng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4837" y="1100282"/>
            <a:ext cx="3833091" cy="91324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Assist initial classification based on SW conditions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928" y="1100282"/>
            <a:ext cx="3833091" cy="91324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Compare results with other techniques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1746" y="2013527"/>
            <a:ext cx="114992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1745" y="2013526"/>
            <a:ext cx="3833091" cy="39162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Known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Mach Number = Increased Frequency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000000"/>
                </a:solidFill>
              </a:rPr>
              <a:t>To be determined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Temperature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Absolute Magnetic Field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Density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Velocity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 Field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Plasma </a:t>
            </a:r>
            <a:r>
              <a:rPr lang="en-US" dirty="0" smtClean="0">
                <a:solidFill>
                  <a:srgbClr val="000000"/>
                </a:solidFill>
              </a:rPr>
              <a:t>beta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4174836" y="2013527"/>
            <a:ext cx="3833092" cy="39162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Provide percentages for unclassified jets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007928" y="2013525"/>
                <a:ext cx="3833091" cy="391622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Jet’s class is determined by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</a:p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mtClean="0">
                    <a:solidFill>
                      <a:srgbClr val="000000"/>
                    </a:solidFill>
                  </a:rPr>
                  <a:t>Can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neural networks outperform that using other solar wind parameters ? </a:t>
                </a:r>
              </a:p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:endParaRPr lang="en-US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928" y="2013525"/>
                <a:ext cx="3833091" cy="3916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301067" y="2625988"/>
            <a:ext cx="3285066" cy="366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65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0001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1026" name="Picture 2" descr="https://i.stack.imgur.com/H1K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271587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55450" y="3587820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6206067" y="3149600"/>
            <a:ext cx="567266" cy="232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0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7"/>
            <a:ext cx="11041200" cy="58728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 Trained Neural Network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94" y="1359036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5902223"/>
            <a:ext cx="484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 smtClean="0">
                <a:solidFill>
                  <a:srgbClr val="000000"/>
                </a:solidFill>
              </a:rPr>
              <a:t>Video Courtesy</a:t>
            </a:r>
            <a:r>
              <a:rPr lang="en-US" sz="1400" b="1" dirty="0" smtClean="0">
                <a:solidFill>
                  <a:srgbClr val="000000"/>
                </a:solidFill>
              </a:rPr>
              <a:t>: </a:t>
            </a:r>
            <a:r>
              <a:rPr lang="en-US" sz="1400" b="1" dirty="0">
                <a:solidFill>
                  <a:srgbClr val="000000"/>
                </a:solidFill>
              </a:rPr>
              <a:t>3Blue1Brown </a:t>
            </a:r>
            <a:r>
              <a:rPr lang="en-US" sz="1400" dirty="0" smtClean="0">
                <a:solidFill>
                  <a:srgbClr val="000000"/>
                </a:solidFill>
              </a:rPr>
              <a:t> (Check him on YouTube!)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Schematic of Procedure</a:t>
            </a:r>
            <a:endParaRPr lang="sv-SE" dirty="0"/>
          </a:p>
        </p:txBody>
      </p:sp>
      <p:sp>
        <p:nvSpPr>
          <p:cNvPr id="26" name="TextBox 25"/>
          <p:cNvSpPr txBox="1"/>
          <p:nvPr/>
        </p:nvSpPr>
        <p:spPr>
          <a:xfrm>
            <a:off x="2136824" y="1597046"/>
            <a:ext cx="1955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Wind Data 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22866" y="2391743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06319" y="2391743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9828" y="1597046"/>
            <a:ext cx="191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 Jet’s Class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82917" y="2387197"/>
            <a:ext cx="3457790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22731" y="1597046"/>
            <a:ext cx="1843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32" name="Straight Arrow Connector 31"/>
          <p:cNvCxnSpPr>
            <a:endCxn id="33" idx="2"/>
          </p:cNvCxnSpPr>
          <p:nvPr/>
        </p:nvCxnSpPr>
        <p:spPr>
          <a:xfrm>
            <a:off x="4184455" y="3668093"/>
            <a:ext cx="80339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Flowchart: Connector 32"/>
          <p:cNvSpPr/>
          <p:nvPr/>
        </p:nvSpPr>
        <p:spPr>
          <a:xfrm>
            <a:off x="4987846" y="34394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4987846" y="412529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5643033" y="369709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lowchart: Connector 35"/>
          <p:cNvSpPr/>
          <p:nvPr/>
        </p:nvSpPr>
        <p:spPr>
          <a:xfrm>
            <a:off x="4988635" y="27602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owchart: Connector 36"/>
          <p:cNvSpPr/>
          <p:nvPr/>
        </p:nvSpPr>
        <p:spPr>
          <a:xfrm>
            <a:off x="5648166" y="298888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30" y="3488621"/>
                <a:ext cx="4106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38" idx="3"/>
          </p:cNvCxnSpPr>
          <p:nvPr/>
        </p:nvCxnSpPr>
        <p:spPr>
          <a:xfrm>
            <a:off x="6703319" y="3673287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7434984" y="3693372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Quasi – Perpendicular 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41" name="Straight Connector 40"/>
          <p:cNvCxnSpPr>
            <a:stCxn id="36" idx="6"/>
            <a:endCxn id="37" idx="2"/>
          </p:cNvCxnSpPr>
          <p:nvPr/>
        </p:nvCxnSpPr>
        <p:spPr>
          <a:xfrm>
            <a:off x="5445835" y="2988888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2" name="Straight Connector 41"/>
          <p:cNvCxnSpPr>
            <a:stCxn id="33" idx="6"/>
            <a:endCxn id="37" idx="2"/>
          </p:cNvCxnSpPr>
          <p:nvPr/>
        </p:nvCxnSpPr>
        <p:spPr>
          <a:xfrm flipV="1">
            <a:off x="5445046" y="3217488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3" name="Straight Connector 42"/>
          <p:cNvCxnSpPr>
            <a:stCxn id="34" idx="6"/>
            <a:endCxn id="37" idx="2"/>
          </p:cNvCxnSpPr>
          <p:nvPr/>
        </p:nvCxnSpPr>
        <p:spPr>
          <a:xfrm flipV="1">
            <a:off x="5445046" y="3217488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4" name="Straight Connector 43"/>
          <p:cNvCxnSpPr>
            <a:stCxn id="36" idx="6"/>
            <a:endCxn id="35" idx="2"/>
          </p:cNvCxnSpPr>
          <p:nvPr/>
        </p:nvCxnSpPr>
        <p:spPr>
          <a:xfrm>
            <a:off x="5445835" y="2988888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5" name="Straight Connector 44"/>
          <p:cNvCxnSpPr>
            <a:stCxn id="33" idx="6"/>
            <a:endCxn id="35" idx="2"/>
          </p:cNvCxnSpPr>
          <p:nvPr/>
        </p:nvCxnSpPr>
        <p:spPr>
          <a:xfrm>
            <a:off x="5445046" y="3668093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/>
          <p:cNvCxnSpPr>
            <a:stCxn id="34" idx="6"/>
            <a:endCxn id="35" idx="2"/>
          </p:cNvCxnSpPr>
          <p:nvPr/>
        </p:nvCxnSpPr>
        <p:spPr>
          <a:xfrm flipV="1">
            <a:off x="5445046" y="3925692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7430846" y="3327760"/>
            <a:ext cx="167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D8DB0"/>
                </a:solidFill>
                <a:latin typeface="Calibri" panose="020F0502020204030204"/>
              </a:rPr>
              <a:t>Quasi – Parallel </a:t>
            </a:r>
            <a:endParaRPr lang="en-US" dirty="0">
              <a:solidFill>
                <a:srgbClr val="1D8DB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l-G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a:rPr lang="el-GR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l-G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…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53" y="3439493"/>
                <a:ext cx="2882986" cy="368499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066212" y="3327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sv-SE" dirty="0"/>
          </a:p>
        </p:txBody>
      </p:sp>
      <p:sp>
        <p:nvSpPr>
          <p:cNvPr id="48" name="TextBox 47"/>
          <p:cNvSpPr txBox="1"/>
          <p:nvPr/>
        </p:nvSpPr>
        <p:spPr>
          <a:xfrm>
            <a:off x="10068431" y="37287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39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102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469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168738"/>
            <a:ext cx="5710500" cy="5036119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Neural Network Parameters</a:t>
            </a:r>
            <a:endParaRPr lang="el-GR" sz="2200" u="sng" dirty="0" smtClean="0"/>
          </a:p>
          <a:p>
            <a:pPr marL="0" indent="0">
              <a:buNone/>
            </a:pPr>
            <a:r>
              <a:rPr lang="en-US" sz="2000" u="sng" dirty="0" smtClean="0"/>
              <a:t>Training – Test set </a:t>
            </a:r>
            <a:r>
              <a:rPr lang="en-US" sz="2000" dirty="0" smtClean="0"/>
              <a:t>: 80 – 20% </a:t>
            </a:r>
          </a:p>
          <a:p>
            <a:pPr marL="0" indent="0">
              <a:buNone/>
            </a:pPr>
            <a:r>
              <a:rPr lang="en-US" sz="2000" u="sng" dirty="0" smtClean="0"/>
              <a:t>Optimizer</a:t>
            </a:r>
            <a:r>
              <a:rPr lang="en-US" sz="2000" dirty="0" smtClean="0"/>
              <a:t>: </a:t>
            </a:r>
            <a:r>
              <a:rPr lang="en-US" sz="2000" dirty="0" err="1" smtClean="0"/>
              <a:t>Nadam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u="sng" dirty="0" smtClean="0"/>
              <a:t>Activation Function</a:t>
            </a:r>
            <a:r>
              <a:rPr lang="en-US" sz="2000" dirty="0" smtClean="0"/>
              <a:t>: (P)</a:t>
            </a:r>
            <a:r>
              <a:rPr lang="en-US" sz="2000" dirty="0" err="1" smtClean="0"/>
              <a:t>ReLu</a:t>
            </a:r>
            <a:r>
              <a:rPr lang="en-US" sz="2000" dirty="0" smtClean="0"/>
              <a:t>, </a:t>
            </a:r>
            <a:r>
              <a:rPr lang="en-US" sz="2000" dirty="0" err="1" smtClean="0"/>
              <a:t>Softmax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u="sng" dirty="0" smtClean="0"/>
              <a:t>Extra</a:t>
            </a:r>
            <a:r>
              <a:rPr lang="en-US" sz="2000" dirty="0" smtClean="0"/>
              <a:t>: Batch Normalization</a:t>
            </a:r>
            <a:r>
              <a:rPr lang="el-GR" sz="2000" dirty="0" smtClean="0"/>
              <a:t>, </a:t>
            </a:r>
            <a:r>
              <a:rPr lang="en-US" sz="2000" dirty="0" smtClean="0"/>
              <a:t>Class Weight</a:t>
            </a:r>
            <a:endParaRPr lang="el-GR" sz="2000" dirty="0" smtClean="0"/>
          </a:p>
          <a:p>
            <a:pPr marL="0" indent="0">
              <a:buNone/>
            </a:pPr>
            <a:endParaRPr lang="el-GR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Best parameters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286500" y="1168738"/>
            <a:ext cx="5330700" cy="46474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u="sng" dirty="0" smtClean="0">
                <a:solidFill>
                  <a:srgbClr val="000000"/>
                </a:solidFill>
                <a:latin typeface="+mj-lt"/>
              </a:rPr>
              <a:t>Input Evaluation</a:t>
            </a:r>
            <a:endParaRPr lang="el-GR" sz="2400" u="sng" dirty="0" smtClean="0">
              <a:solidFill>
                <a:srgbClr val="000000"/>
              </a:solidFill>
              <a:latin typeface="+mj-lt"/>
            </a:endParaRPr>
          </a:p>
          <a:p>
            <a:pPr algn="ctr"/>
            <a:endParaRPr lang="en-US" sz="2400" u="sng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2000" u="sng" dirty="0" smtClean="0">
                <a:solidFill>
                  <a:srgbClr val="000000"/>
                </a:solidFill>
                <a:latin typeface="+mj-lt"/>
              </a:rPr>
              <a:t>Most important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:</a:t>
            </a:r>
          </a:p>
          <a:p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Alfvenic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Mach Number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+mj-lt"/>
              </a:rPr>
              <a:t>Magnetosonic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Mach Number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Temperature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Beta parameter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Velocity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Density</a:t>
            </a:r>
          </a:p>
          <a:p>
            <a:endParaRPr lang="en-US" sz="2200" dirty="0">
              <a:solidFill>
                <a:srgbClr val="000000"/>
              </a:solidFill>
              <a:latin typeface="+mj-lt"/>
            </a:endParaRPr>
          </a:p>
          <a:p>
            <a:endParaRPr lang="en-US" sz="2200" dirty="0" smtClean="0">
              <a:solidFill>
                <a:srgbClr val="000000"/>
              </a:solidFill>
              <a:latin typeface="+mj-lt"/>
            </a:endParaRPr>
          </a:p>
          <a:p>
            <a:endParaRPr lang="en-US" sz="2200" dirty="0">
              <a:solidFill>
                <a:srgbClr val="000000"/>
              </a:solidFill>
              <a:latin typeface="+mj-lt"/>
            </a:endParaRPr>
          </a:p>
          <a:p>
            <a:endParaRPr lang="en-US" sz="2200" dirty="0" smtClean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8" y="3470967"/>
            <a:ext cx="4360312" cy="27016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022" y="1065439"/>
            <a:ext cx="5475212" cy="51394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/>
          <p:cNvSpPr/>
          <p:nvPr/>
        </p:nvSpPr>
        <p:spPr>
          <a:xfrm>
            <a:off x="5973234" y="1065439"/>
            <a:ext cx="5475212" cy="51394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57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52704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52704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985000" y="2919496"/>
            <a:ext cx="1672166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69119"/>
              </p:ext>
            </p:extLst>
          </p:nvPr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13679"/>
              </p:ext>
            </p:extLst>
          </p:nvPr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3"/>
          </p:cNvCxnSpPr>
          <p:nvPr/>
        </p:nvCxnSpPr>
        <p:spPr>
          <a:xfrm flipH="1">
            <a:off x="8657166" y="1834751"/>
            <a:ext cx="1851139" cy="1369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</m:oMath>
                  </m:oMathPara>
                </a14:m>
                <a:endParaRPr lang="sv-SE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350" y="1188420"/>
                <a:ext cx="144590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7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66949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466949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u="non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3492500" y="3673295"/>
            <a:ext cx="1816100" cy="57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stCxn id="41" idx="2"/>
            <a:endCxn id="35" idx="1"/>
          </p:cNvCxnSpPr>
          <p:nvPr/>
        </p:nvCxnSpPr>
        <p:spPr>
          <a:xfrm>
            <a:off x="1130556" y="1993429"/>
            <a:ext cx="2361944" cy="1964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4" y="1624097"/>
                <a:ext cx="82830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03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Example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59870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598700"/>
                  </p:ext>
                </p:extLst>
              </p:nvPr>
            </p:nvGraphicFramePr>
            <p:xfrm>
              <a:off x="2680200" y="2598294"/>
              <a:ext cx="6826778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266091758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19870871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</a:t>
                          </a:r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Jets</a:t>
                          </a:r>
                          <a:endParaRPr lang="en-US" u="sng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2949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4000" r="-100178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4204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190300" y="3531841"/>
            <a:ext cx="3233100" cy="85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6235069" y="3569668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619087" y="3569668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>
            <a:endCxn id="35" idx="1"/>
          </p:cNvCxnSpPr>
          <p:nvPr/>
        </p:nvCxnSpPr>
        <p:spPr>
          <a:xfrm flipV="1">
            <a:off x="3308350" y="3958258"/>
            <a:ext cx="2881950" cy="1104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12427"/>
              </p:ext>
            </p:extLst>
          </p:nvPr>
        </p:nvGraphicFramePr>
        <p:xfrm>
          <a:off x="1107865" y="5124512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418307"/>
                  </p:ext>
                </p:extLst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418307"/>
                  </p:ext>
                </p:extLst>
              </p:nvPr>
            </p:nvGraphicFramePr>
            <p:xfrm>
              <a:off x="3370558" y="5142383"/>
              <a:ext cx="719666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19666">
                      <a:extLst>
                        <a:ext uri="{9D8B030D-6E8A-4147-A177-3AD203B41FA5}">
                          <a16:colId xmlns:a16="http://schemas.microsoft.com/office/drawing/2014/main" val="369134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681" b="-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5364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1639" r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449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87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– Classification Accuracies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0090223"/>
                  </p:ext>
                </p:extLst>
              </p:nvPr>
            </p:nvGraphicFramePr>
            <p:xfrm>
              <a:off x="817301" y="2276743"/>
              <a:ext cx="10240167" cy="2743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982675761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Jets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Mean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Max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lang="en-US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0090223"/>
                  </p:ext>
                </p:extLst>
              </p:nvPr>
            </p:nvGraphicFramePr>
            <p:xfrm>
              <a:off x="817301" y="2276743"/>
              <a:ext cx="10240167" cy="2743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13389">
                      <a:extLst>
                        <a:ext uri="{9D8B030D-6E8A-4147-A177-3AD203B41FA5}">
                          <a16:colId xmlns:a16="http://schemas.microsoft.com/office/drawing/2014/main" val="1790631404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982675761"/>
                        </a:ext>
                      </a:extLst>
                    </a:gridCol>
                    <a:gridCol w="3413389">
                      <a:extLst>
                        <a:ext uri="{9D8B030D-6E8A-4147-A177-3AD203B41FA5}">
                          <a16:colId xmlns:a16="http://schemas.microsoft.com/office/drawing/2014/main" val="371536404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All Jets </a:t>
                          </a:r>
                          <a:endParaRPr lang="en-US" u="sng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</a:t>
                          </a: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2651, 662] </a:t>
                          </a:r>
                        </a:p>
                        <a:p>
                          <a:pPr algn="ctr"/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[458, 213]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Certain </a:t>
                          </a:r>
                          <a:r>
                            <a:rPr lang="en-US" u="sng" dirty="0" smtClean="0">
                              <a:solidFill>
                                <a:srgbClr val="000000"/>
                              </a:solidFill>
                            </a:rPr>
                            <a:t>Jets</a:t>
                          </a:r>
                          <a:endParaRPr lang="en-US" u="sng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dirty="0" smtClean="0">
                              <a:solidFill>
                                <a:srgbClr val="000000"/>
                              </a:solidFill>
                            </a:rPr>
                            <a:t>[728, 181]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0000"/>
                              </a:solidFill>
                            </a:rPr>
                            <a:t>[139,</a:t>
                          </a:r>
                          <a:r>
                            <a:rPr lang="en-US" baseline="0" dirty="0" smtClean="0">
                              <a:solidFill>
                                <a:srgbClr val="000000"/>
                              </a:solidFill>
                            </a:rPr>
                            <a:t> 42]</a:t>
                          </a:r>
                          <a:endParaRPr lang="sv-SE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4604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2649" r="-200179" b="-100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6251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4000" r="-20017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21611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31664"/>
              </p:ext>
            </p:extLst>
          </p:nvPr>
        </p:nvGraphicFramePr>
        <p:xfrm>
          <a:off x="4418969" y="3266371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360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181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72148"/>
              </p:ext>
            </p:extLst>
          </p:nvPr>
        </p:nvGraphicFramePr>
        <p:xfrm>
          <a:off x="6802987" y="3266371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39357"/>
              </p:ext>
            </p:extLst>
          </p:nvPr>
        </p:nvGraphicFramePr>
        <p:xfrm>
          <a:off x="7826209" y="3265627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53150"/>
              </p:ext>
            </p:extLst>
          </p:nvPr>
        </p:nvGraphicFramePr>
        <p:xfrm>
          <a:off x="4452836" y="4160451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345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104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55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158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821"/>
              </p:ext>
            </p:extLst>
          </p:nvPr>
        </p:nvGraphicFramePr>
        <p:xfrm>
          <a:off x="6836854" y="4160451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77%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74%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30195"/>
              </p:ext>
            </p:extLst>
          </p:nvPr>
        </p:nvGraphicFramePr>
        <p:xfrm>
          <a:off x="10142490" y="3284242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97%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95%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19105"/>
              </p:ext>
            </p:extLst>
          </p:nvPr>
        </p:nvGraphicFramePr>
        <p:xfrm>
          <a:off x="7826209" y="4160451"/>
          <a:ext cx="2086852" cy="777422"/>
        </p:xfrm>
        <a:graphic>
          <a:graphicData uri="http://schemas.openxmlformats.org/drawingml/2006/table">
            <a:tbl>
              <a:tblPr firstRow="1" bandRow="1">
                <a:solidFill>
                  <a:srgbClr val="21DF57"/>
                </a:solidFill>
                <a:tableStyleId>{2D5ABB26-0587-4C30-8999-92F81FD0307C}</a:tableStyleId>
              </a:tblPr>
              <a:tblGrid>
                <a:gridCol w="1043426">
                  <a:extLst>
                    <a:ext uri="{9D8B030D-6E8A-4147-A177-3AD203B41FA5}">
                      <a16:colId xmlns:a16="http://schemas.microsoft.com/office/drawing/2014/main" val="4100578941"/>
                    </a:ext>
                  </a:extLst>
                </a:gridCol>
                <a:gridCol w="1043426">
                  <a:extLst>
                    <a:ext uri="{9D8B030D-6E8A-4147-A177-3AD203B41FA5}">
                      <a16:colId xmlns:a16="http://schemas.microsoft.com/office/drawing/2014/main" val="623909874"/>
                    </a:ext>
                  </a:extLst>
                </a:gridCol>
              </a:tblGrid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131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68120"/>
                  </a:ext>
                </a:extLst>
              </a:tr>
              <a:tr h="3887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38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0256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33047"/>
              </p:ext>
            </p:extLst>
          </p:nvPr>
        </p:nvGraphicFramePr>
        <p:xfrm>
          <a:off x="10142490" y="4179066"/>
          <a:ext cx="71966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666">
                  <a:extLst>
                    <a:ext uri="{9D8B030D-6E8A-4147-A177-3AD203B41FA5}">
                      <a16:colId xmlns:a16="http://schemas.microsoft.com/office/drawing/2014/main" val="369134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94%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36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90%</a:t>
                      </a:r>
                      <a:endParaRPr lang="sv-SE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1449627"/>
                  </a:ext>
                </a:extLst>
              </a:tr>
            </a:tbl>
          </a:graphicData>
        </a:graphic>
      </p:graphicFrame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8" y="3469862"/>
            <a:ext cx="348038" cy="3704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1" y="4343401"/>
            <a:ext cx="366241" cy="3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894041" y="1166902"/>
            <a:ext cx="6489700" cy="45212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8" name="Rectangle 37"/>
          <p:cNvSpPr/>
          <p:nvPr/>
        </p:nvSpPr>
        <p:spPr>
          <a:xfrm>
            <a:off x="689376" y="1166902"/>
            <a:ext cx="4204665" cy="4521200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742924"/>
          </a:xfrm>
        </p:spPr>
        <p:txBody>
          <a:bodyPr/>
          <a:lstStyle/>
          <a:p>
            <a:pPr algn="ctr"/>
            <a:r>
              <a:rPr lang="en-US" dirty="0" smtClean="0"/>
              <a:t>Work in progress …</a:t>
            </a:r>
            <a:endParaRPr lang="sv-SE" dirty="0"/>
          </a:p>
        </p:txBody>
      </p:sp>
      <p:sp>
        <p:nvSpPr>
          <p:cNvPr id="4" name="Arc 3"/>
          <p:cNvSpPr/>
          <p:nvPr/>
        </p:nvSpPr>
        <p:spPr>
          <a:xfrm flipH="1">
            <a:off x="4902200" y="2020332"/>
            <a:ext cx="6258560" cy="3464560"/>
          </a:xfrm>
          <a:prstGeom prst="arc">
            <a:avLst>
              <a:gd name="adj1" fmla="val 16207070"/>
              <a:gd name="adj2" fmla="val 5416960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c 4"/>
          <p:cNvSpPr/>
          <p:nvPr/>
        </p:nvSpPr>
        <p:spPr>
          <a:xfrm flipH="1">
            <a:off x="6004560" y="2599452"/>
            <a:ext cx="6898640" cy="2179320"/>
          </a:xfrm>
          <a:prstGeom prst="arc">
            <a:avLst>
              <a:gd name="adj1" fmla="val 19309046"/>
              <a:gd name="adj2" fmla="val 2296839"/>
            </a:avLst>
          </a:prstGeom>
          <a:ln w="190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8138891" y="2486213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Magnetopause</a:t>
            </a:r>
            <a:endParaRPr lang="sv-SE" sz="16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𝐴𝐶𝐸</m:t>
                      </m:r>
                    </m:oMath>
                  </m:oMathPara>
                </a14:m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" y="3440172"/>
                <a:ext cx="68582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1441505" y="3624838"/>
            <a:ext cx="3469611" cy="0"/>
          </a:xfrm>
          <a:prstGeom prst="straightConnector1">
            <a:avLst/>
          </a:prstGeom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8" idx="1"/>
          </p:cNvCxnSpPr>
          <p:nvPr/>
        </p:nvCxnSpPr>
        <p:spPr>
          <a:xfrm flipV="1">
            <a:off x="4933950" y="2599452"/>
            <a:ext cx="1233169" cy="1025386"/>
          </a:xfrm>
          <a:prstGeom prst="bentConnector3">
            <a:avLst>
              <a:gd name="adj1" fmla="val 17345"/>
            </a:avLst>
          </a:prstGeom>
          <a:ln w="952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17863" y="3072200"/>
            <a:ext cx="97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Neural Networks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9423" y="2849136"/>
            <a:ext cx="6030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MMS</a:t>
            </a:r>
            <a:endParaRPr lang="sv-SE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57552" y="1848227"/>
            <a:ext cx="1084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Bow Shock</a:t>
            </a:r>
            <a:endParaRPr lang="sv-SE" sz="16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67119" y="2445563"/>
            <a:ext cx="75212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Cluster</a:t>
            </a:r>
            <a:endParaRPr lang="sv-SE" sz="1400" dirty="0">
              <a:solidFill>
                <a:srgbClr val="FF0000"/>
              </a:solidFill>
            </a:endParaRP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4894041" y="3005348"/>
            <a:ext cx="742644" cy="61949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22295" y="3689112"/>
            <a:ext cx="97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Physical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Modeling (?)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39800" y="116690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Solar Wind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1924" y="116690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Magnetosheath &amp; Magnetosphere</a:t>
            </a:r>
            <a:endParaRPr lang="sv-SE" dirty="0">
              <a:solidFill>
                <a:srgbClr val="00B0F0"/>
              </a:solidFill>
            </a:endParaRPr>
          </a:p>
        </p:txBody>
      </p:sp>
      <p:pic>
        <p:nvPicPr>
          <p:cNvPr id="20" name="Picture 4" descr="ÎÏÎ¿ÏÎ­Î»ÎµÏÎ¼Î± ÎµÎ¹ÎºÏÎ½Î±Ï Î³Î¹Î± circle half black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81" y="3388267"/>
            <a:ext cx="341422" cy="3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104183" y="3148326"/>
            <a:ext cx="639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Earth</a:t>
            </a:r>
            <a:endParaRPr lang="sv-SE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9178" y="4010343"/>
            <a:ext cx="1184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Garamond" panose="02020404030301010803" pitchFamily="18" charset="0"/>
              </a:rPr>
              <a:t>Qpar</a:t>
            </a:r>
            <a:r>
              <a:rPr 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MSH</a:t>
            </a:r>
          </a:p>
          <a:p>
            <a:r>
              <a:rPr lang="en-US" sz="1600" dirty="0" err="1" smtClean="0">
                <a:solidFill>
                  <a:srgbClr val="FF0000"/>
                </a:solidFill>
                <a:latin typeface="Garamond" panose="02020404030301010803" pitchFamily="18" charset="0"/>
              </a:rPr>
              <a:t>Qperp</a:t>
            </a:r>
            <a:r>
              <a:rPr lang="en-US" sz="16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MSH</a:t>
            </a:r>
            <a:endParaRPr lang="sv-SE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9" name="Elbow Connector 18"/>
          <p:cNvCxnSpPr>
            <a:endCxn id="14" idx="0"/>
          </p:cNvCxnSpPr>
          <p:nvPr/>
        </p:nvCxnSpPr>
        <p:spPr>
          <a:xfrm>
            <a:off x="4925791" y="3624838"/>
            <a:ext cx="925505" cy="385505"/>
          </a:xfrm>
          <a:prstGeom prst="bent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1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-1"/>
            <a:ext cx="11041200" cy="70273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6000" y="3395734"/>
            <a:ext cx="1104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Future Work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Add </a:t>
            </a:r>
            <a:r>
              <a:rPr lang="en-US" dirty="0">
                <a:solidFill>
                  <a:srgbClr val="FF0000"/>
                </a:solidFill>
              </a:rPr>
              <a:t>more </a:t>
            </a:r>
            <a:r>
              <a:rPr lang="en-US" dirty="0" smtClean="0">
                <a:solidFill>
                  <a:srgbClr val="FF0000"/>
                </a:solidFill>
              </a:rPr>
              <a:t>categories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dirty="0" smtClean="0">
                <a:solidFill>
                  <a:srgbClr val="000000"/>
                </a:solidFill>
              </a:rPr>
              <a:t>jets from </a:t>
            </a:r>
            <a:r>
              <a:rPr lang="en-US" dirty="0">
                <a:solidFill>
                  <a:srgbClr val="000000"/>
                </a:solidFill>
              </a:rPr>
              <a:t>the initial </a:t>
            </a:r>
            <a:r>
              <a:rPr lang="en-US" dirty="0" smtClean="0">
                <a:solidFill>
                  <a:srgbClr val="000000"/>
                </a:solidFill>
              </a:rPr>
              <a:t>dataset (e.g. “boundary” Jets : Associated with IMF rotation)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Try to </a:t>
            </a:r>
            <a:r>
              <a:rPr lang="en-US" dirty="0" smtClean="0">
                <a:solidFill>
                  <a:srgbClr val="FF0000"/>
                </a:solidFill>
              </a:rPr>
              <a:t>classify unknown jets </a:t>
            </a:r>
            <a:r>
              <a:rPr lang="en-US" dirty="0" smtClean="0">
                <a:solidFill>
                  <a:srgbClr val="000000"/>
                </a:solidFill>
              </a:rPr>
              <a:t>that could not be determined using initial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Revaluate classification based on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Work towards </a:t>
            </a:r>
            <a:r>
              <a:rPr lang="en-US" dirty="0" smtClean="0">
                <a:solidFill>
                  <a:srgbClr val="FF0000"/>
                </a:solidFill>
              </a:rPr>
              <a:t>finding the dominant features </a:t>
            </a:r>
            <a:r>
              <a:rPr lang="en-US" dirty="0" smtClean="0">
                <a:solidFill>
                  <a:srgbClr val="000000"/>
                </a:solidFill>
              </a:rPr>
              <a:t>of SW for jet phenomena and </a:t>
            </a:r>
            <a:r>
              <a:rPr lang="en-US" dirty="0" smtClean="0">
                <a:solidFill>
                  <a:srgbClr val="FF0000"/>
                </a:solidFill>
              </a:rPr>
              <a:t>prediction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000" y="898413"/>
            <a:ext cx="1104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Summary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Investigated </a:t>
            </a:r>
            <a:r>
              <a:rPr lang="en-US" dirty="0">
                <a:solidFill>
                  <a:srgbClr val="FF0000"/>
                </a:solidFill>
              </a:rPr>
              <a:t>different solar wind parameters</a:t>
            </a:r>
            <a:r>
              <a:rPr lang="en-US" dirty="0">
                <a:solidFill>
                  <a:srgbClr val="000000"/>
                </a:solidFill>
              </a:rPr>
              <a:t> and found the best combination for </a:t>
            </a:r>
            <a:r>
              <a:rPr lang="en-US" dirty="0" smtClean="0">
                <a:solidFill>
                  <a:srgbClr val="000000"/>
                </a:solidFill>
              </a:rPr>
              <a:t>jet classification.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Successfully </a:t>
            </a:r>
            <a:r>
              <a:rPr lang="en-US" dirty="0" smtClean="0">
                <a:solidFill>
                  <a:srgbClr val="FF0000"/>
                </a:solidFill>
              </a:rPr>
              <a:t>classified part of the jets </a:t>
            </a:r>
            <a:r>
              <a:rPr lang="en-US" dirty="0" smtClean="0">
                <a:solidFill>
                  <a:srgbClr val="000000"/>
                </a:solidFill>
              </a:rPr>
              <a:t>from our initial dataset with </a:t>
            </a:r>
            <a:r>
              <a:rPr lang="en-US" dirty="0" smtClean="0">
                <a:solidFill>
                  <a:srgbClr val="FF0000"/>
                </a:solidFill>
              </a:rPr>
              <a:t>accuracy 80 – 96</a:t>
            </a:r>
            <a:r>
              <a:rPr lang="en-US" dirty="0" smtClean="0">
                <a:solidFill>
                  <a:srgbClr val="000000"/>
                </a:solidFill>
              </a:rPr>
              <a:t>% </a:t>
            </a:r>
            <a:endParaRPr lang="en-US" dirty="0">
              <a:solidFill>
                <a:srgbClr val="000000"/>
              </a:solidFill>
            </a:endParaRPr>
          </a:p>
          <a:p>
            <a:endParaRPr lang="el-G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Provided </a:t>
            </a:r>
            <a:r>
              <a:rPr lang="en-US" dirty="0" smtClean="0">
                <a:solidFill>
                  <a:srgbClr val="FF0000"/>
                </a:solidFill>
              </a:rPr>
              <a:t>support to initial dataset </a:t>
            </a:r>
            <a:r>
              <a:rPr lang="en-US" dirty="0" smtClean="0">
                <a:solidFill>
                  <a:srgbClr val="000000"/>
                </a:solidFill>
              </a:rPr>
              <a:t>from achieving a classification using different satellite data.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11739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43784"/>
            <a:ext cx="11041200" cy="5105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Mechanisms ideas for each jets</a:t>
            </a:r>
            <a:endParaRPr lang="sv-SE" dirty="0"/>
          </a:p>
        </p:txBody>
      </p:sp>
      <p:pic>
        <p:nvPicPr>
          <p:cNvPr id="4" name="Picture 2" descr="https://www.researchgate.net/publication/325920264/figure/fig8/AS:640151671828480@1529635460052/Sketch-of-bow-shock-rippling-and-of-the-mechanism-leading-to-magnetosheath-jets-as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85" y="2422809"/>
            <a:ext cx="227664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81596" y="4547138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Hietala</a:t>
            </a:r>
            <a:r>
              <a:rPr lang="en-US" sz="900" dirty="0" smtClean="0">
                <a:solidFill>
                  <a:srgbClr val="000000"/>
                </a:solidFill>
              </a:rPr>
              <a:t>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7456" y="1956438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Parallel </a:t>
            </a:r>
            <a:endParaRPr lang="sv-SE" dirty="0">
              <a:solidFill>
                <a:srgbClr val="00B0F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70526" y="2061440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Quasi – Perpendicular  </a:t>
            </a:r>
            <a:endParaRPr lang="sv-SE" dirty="0">
              <a:solidFill>
                <a:srgbClr val="FF000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16007" y="411156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Boundary</a:t>
            </a:r>
            <a:endParaRPr lang="sv-SE" dirty="0">
              <a:solidFill>
                <a:srgbClr val="7030A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779" y="2488833"/>
            <a:ext cx="2941421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6100" y="4547138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000000"/>
                </a:solidFill>
              </a:rPr>
              <a:t>Johlander</a:t>
            </a:r>
            <a:r>
              <a:rPr lang="en-US" sz="900" dirty="0" smtClean="0">
                <a:solidFill>
                  <a:srgbClr val="000000"/>
                </a:solidFill>
              </a:rPr>
              <a:t> et al. (2016)  </a:t>
            </a:r>
            <a:endParaRPr lang="sv-SE" sz="9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53498" y="1951561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Boundary</a:t>
            </a:r>
            <a:endParaRPr lang="sv-SE" dirty="0">
              <a:solidFill>
                <a:srgbClr val="7030A0"/>
              </a:solidFill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33727" y="4480893"/>
            <a:ext cx="9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</a:rPr>
              <a:t>Archer et al. (2012)  </a:t>
            </a:r>
            <a:endParaRPr lang="sv-SE" sz="900" dirty="0">
              <a:solidFill>
                <a:srgbClr val="00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197" y="2387138"/>
            <a:ext cx="370240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Magnetosheath Jets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6000" y="1001109"/>
            <a:ext cx="11174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Where</a:t>
            </a:r>
            <a:r>
              <a:rPr lang="en-US" dirty="0" smtClean="0">
                <a:solidFill>
                  <a:srgbClr val="000000"/>
                </a:solidFill>
              </a:rPr>
              <a:t>: Magnetosheath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What</a:t>
            </a:r>
            <a:r>
              <a:rPr lang="en-US" dirty="0">
                <a:solidFill>
                  <a:srgbClr val="000000"/>
                </a:solidFill>
              </a:rPr>
              <a:t>: Enhancements of dynamic pressure above the general fluctuation </a:t>
            </a:r>
            <a:r>
              <a:rPr lang="en-US" dirty="0" smtClean="0">
                <a:solidFill>
                  <a:srgbClr val="000000"/>
                </a:solidFill>
              </a:rPr>
              <a:t>level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How</a:t>
            </a:r>
            <a:r>
              <a:rPr lang="en-US" dirty="0" smtClean="0">
                <a:solidFill>
                  <a:srgbClr val="000000"/>
                </a:solidFill>
              </a:rPr>
              <a:t>: MMS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(Magnetosheath) – </a:t>
            </a:r>
            <a:r>
              <a:rPr lang="en-US" dirty="0" err="1" smtClean="0">
                <a:solidFill>
                  <a:srgbClr val="000000"/>
                </a:solidFill>
              </a:rPr>
              <a:t>OMNIweb</a:t>
            </a:r>
            <a:r>
              <a:rPr lang="en-US" dirty="0" smtClean="0">
                <a:solidFill>
                  <a:srgbClr val="000000"/>
                </a:solidFill>
              </a:rPr>
              <a:t> database (Solar Wind)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>
                <a:solidFill>
                  <a:srgbClr val="000000"/>
                </a:solidFill>
              </a:rPr>
              <a:t>Why</a:t>
            </a:r>
            <a:r>
              <a:rPr lang="en-US" dirty="0" smtClean="0">
                <a:solidFill>
                  <a:srgbClr val="000000"/>
                </a:solidFill>
              </a:rPr>
              <a:t>: Interaction of SW &amp; Magnetosphere, magnetopause reconnection, radiation belts, auroral features…</a:t>
            </a:r>
            <a:endParaRPr lang="en-US" u="sng" dirty="0" smtClean="0">
              <a:solidFill>
                <a:srgbClr val="000000"/>
              </a:solidFill>
            </a:endParaRPr>
          </a:p>
        </p:txBody>
      </p:sp>
      <p:pic>
        <p:nvPicPr>
          <p:cNvPr id="24" name="Picture 6" descr="https://upload.wikimedia.org/wikipedia/commons/thumb/f/fa/Magnetopause.jpg/1280px-Magnetopause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000" y="3128113"/>
            <a:ext cx="3339244" cy="2799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1749295" y="3563354"/>
            <a:ext cx="811410" cy="2295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2345231" y="5887962"/>
            <a:ext cx="834059" cy="19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final_5cace7ae23cb4e00132e134e_2437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9045" y="3060385"/>
            <a:ext cx="2777375" cy="30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65248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Palmroth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</a:rPr>
              <a:t>Minna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smtClean="0">
                <a:solidFill>
                  <a:srgbClr val="000000"/>
                </a:solidFill>
              </a:rPr>
              <a:t>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1875" y="5876093"/>
            <a:ext cx="774545" cy="22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6" name="Picture 2" descr="https://media.springernature.com/original/springer-static/image/art%3A10.1007%2Fs11214-018-0516-3/MediaObjects/11214_2018_516_Fig1_HTM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88" y="3162268"/>
            <a:ext cx="3172289" cy="27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56141" y="5975009"/>
            <a:ext cx="1635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</a:rPr>
              <a:t>Plaschke</a:t>
            </a:r>
            <a:r>
              <a:rPr lang="en-US" sz="800" dirty="0" smtClean="0">
                <a:solidFill>
                  <a:srgbClr val="000000"/>
                </a:solidFill>
              </a:rPr>
              <a:t> F. et al. (2018)</a:t>
            </a:r>
            <a:endParaRPr lang="sv-SE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8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6" grpId="0" animBg="1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Classes of Magnetosheath Jets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Jets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are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mainly in quasi-parallel shock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). However, fluctuations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also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found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 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uasi-perpendicular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regions.</a:t>
                </a:r>
                <a:r>
                  <a:rPr lang="en-US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147346"/>
                <a:ext cx="5218356" cy="2308324"/>
              </a:xfrm>
              <a:prstGeom prst="rect">
                <a:avLst/>
              </a:prstGeom>
              <a:blipFill>
                <a:blip r:embed="rId3"/>
                <a:stretch>
                  <a:fillRect l="-935" t="-131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" y="1147346"/>
            <a:ext cx="6090194" cy="468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433760" y="5906998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>
                <a:solidFill>
                  <a:srgbClr val="000000"/>
                </a:solidFill>
              </a:rPr>
              <a:t>L. B. </a:t>
            </a:r>
            <a:r>
              <a:rPr lang="sv-SE" sz="800" dirty="0" smtClean="0">
                <a:solidFill>
                  <a:srgbClr val="000000"/>
                </a:solidFill>
              </a:rPr>
              <a:t>Wilson (2016)</a:t>
            </a:r>
            <a:endParaRPr lang="sv-SE" sz="8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49040" y="3215639"/>
            <a:ext cx="1391920" cy="136340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528320" y="2686336"/>
            <a:ext cx="1391920" cy="1363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5870937"/>
                  </p:ext>
                </p:extLst>
              </p:nvPr>
            </p:nvGraphicFramePr>
            <p:xfrm>
              <a:off x="8109062" y="2224653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𝒑𝒂𝒓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𝒑𝒆𝒓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5870937"/>
                  </p:ext>
                </p:extLst>
              </p:nvPr>
            </p:nvGraphicFramePr>
            <p:xfrm>
              <a:off x="8109062" y="2224653"/>
              <a:ext cx="2523066" cy="523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533">
                      <a:extLst>
                        <a:ext uri="{9D8B030D-6E8A-4147-A177-3AD203B41FA5}">
                          <a16:colId xmlns:a16="http://schemas.microsoft.com/office/drawing/2014/main" val="3382842053"/>
                        </a:ext>
                      </a:extLst>
                    </a:gridCol>
                    <a:gridCol w="1261533">
                      <a:extLst>
                        <a:ext uri="{9D8B030D-6E8A-4147-A177-3AD203B41FA5}">
                          <a16:colId xmlns:a16="http://schemas.microsoft.com/office/drawing/2014/main" val="3350222770"/>
                        </a:ext>
                      </a:extLst>
                    </a:gridCol>
                  </a:tblGrid>
                  <a:tr h="52324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481" t="-1149" r="-10048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5"/>
                          <a:stretch>
                            <a:fillRect l="-100966" t="-1149" r="-96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1925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/>
          <p:cNvSpPr/>
          <p:nvPr/>
        </p:nvSpPr>
        <p:spPr>
          <a:xfrm>
            <a:off x="8201346" y="2284497"/>
            <a:ext cx="1069765" cy="3683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/>
          <p:cNvSpPr/>
          <p:nvPr/>
        </p:nvSpPr>
        <p:spPr>
          <a:xfrm>
            <a:off x="9466478" y="2284335"/>
            <a:ext cx="1069765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224280" y="3090173"/>
            <a:ext cx="530087" cy="4859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991790" y="3411428"/>
            <a:ext cx="530087" cy="48591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D:\Documents\Space Physics\MMS\MATLAB\MSjet search\RESULTS\DOWNSAMPLED1MIN\jet_2015-11-23T06_03_26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24" y="2807737"/>
            <a:ext cx="2020614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Documents\Space Physics\MMS\MATLAB\MSjet search\RESULTS\QUIETMAGNETOSHEATH\jet_2015-11-01T06_04_27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586" y="2807575"/>
            <a:ext cx="2020614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5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Quasi-parallel </a:t>
            </a:r>
            <a:r>
              <a:rPr lang="en-US" dirty="0"/>
              <a:t>j</a:t>
            </a:r>
            <a:r>
              <a:rPr lang="en-US" dirty="0" smtClean="0"/>
              <a:t>et using MMS</a:t>
            </a:r>
            <a:endParaRPr lang="sv-S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80" y="1106923"/>
            <a:ext cx="7679377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Variance, High Energetic Particles, Low Anisotropy</a:t>
                </a:r>
                <a:endParaRPr lang="sv-S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00" y="666000"/>
                <a:ext cx="6122574" cy="369332"/>
              </a:xfrm>
              <a:prstGeom prst="rect">
                <a:avLst/>
              </a:prstGeom>
              <a:blipFill>
                <a:blip r:embed="rId3"/>
                <a:stretch>
                  <a:fillRect l="-498" t="-8197" r="-598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553066" y="3925642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/>
          <p:cNvSpPr/>
          <p:nvPr/>
        </p:nvSpPr>
        <p:spPr>
          <a:xfrm>
            <a:off x="2553066" y="4600879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/>
          <p:cNvSpPr/>
          <p:nvPr/>
        </p:nvSpPr>
        <p:spPr>
          <a:xfrm>
            <a:off x="2553066" y="5276116"/>
            <a:ext cx="6755240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Box 25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 33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 34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Oval 1"/>
          <p:cNvSpPr/>
          <p:nvPr/>
        </p:nvSpPr>
        <p:spPr>
          <a:xfrm>
            <a:off x="5488884" y="1916755"/>
            <a:ext cx="914400" cy="881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Arrow Connector 5"/>
          <p:cNvCxnSpPr>
            <a:endCxn id="2" idx="6"/>
          </p:cNvCxnSpPr>
          <p:nvPr/>
        </p:nvCxnSpPr>
        <p:spPr>
          <a:xfrm flipH="1">
            <a:off x="6403284" y="1946086"/>
            <a:ext cx="3924722" cy="411366"/>
          </a:xfrm>
          <a:prstGeom prst="straightConnector1">
            <a:avLst/>
          </a:prstGeom>
          <a:ln>
            <a:solidFill>
              <a:srgbClr val="FF3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11048" y="1739017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Jet</a:t>
            </a:r>
            <a:endParaRPr lang="sv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0" y="94020"/>
            <a:ext cx="11041200" cy="4710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Quasi-perpendicular </a:t>
            </a:r>
            <a:r>
              <a:rPr lang="en-US" dirty="0"/>
              <a:t>jet using MMS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911" y="1134626"/>
            <a:ext cx="7679377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1148" y="3921428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2601148" y="4598741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601148" y="5256269"/>
            <a:ext cx="6755240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Variance,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Low </a:t>
                </a:r>
                <a:r>
                  <a:rPr lang="en-US" dirty="0">
                    <a:solidFill>
                      <a:srgbClr val="FF0000"/>
                    </a:solidFill>
                  </a:rPr>
                  <a:t>Energetic Particles, High Anisotropy</a:t>
                </a:r>
                <a:endParaRPr lang="sv-S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31" y="665186"/>
                <a:ext cx="6071278" cy="369332"/>
              </a:xfrm>
              <a:prstGeom prst="rect">
                <a:avLst/>
              </a:prstGeom>
              <a:blipFill>
                <a:blip r:embed="rId3"/>
                <a:stretch>
                  <a:fillRect l="-602" t="-8197" r="-402" b="-245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1374493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88317"/>
            <a:ext cx="229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Dynamic Pressure Ratio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2471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422654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Density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3582" y="4039259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Magnetic Field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19442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Ion Energy Spectrum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7164" y="5449285"/>
            <a:ext cx="2295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Temperature</a:t>
            </a: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188" y="3908416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/>
          <p:cNvSpPr/>
          <p:nvPr/>
        </p:nvSpPr>
        <p:spPr>
          <a:xfrm>
            <a:off x="132187" y="4638361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/>
          <p:cNvSpPr/>
          <p:nvPr/>
        </p:nvSpPr>
        <p:spPr>
          <a:xfrm>
            <a:off x="150593" y="5367458"/>
            <a:ext cx="2022616" cy="677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5434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Differences of each class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75" y="1564124"/>
            <a:ext cx="6291925" cy="4129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4123"/>
            <a:ext cx="6291925" cy="41294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31354" y="38750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1249" y="1087726"/>
            <a:ext cx="57204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Variance, No Energetic Particles, High Anisotropy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31354" y="4984871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31354" y="4433885"/>
            <a:ext cx="5490308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9306" y="5693534"/>
            <a:ext cx="25314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Quasi – Perpendicular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3901" y="56159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Quasi – Parallel Jet</a:t>
            </a:r>
            <a:endParaRPr lang="sv-SE" dirty="0">
              <a:solidFill>
                <a:srgbClr val="00B0F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354" y="4429978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/>
          <p:cNvSpPr/>
          <p:nvPr/>
        </p:nvSpPr>
        <p:spPr>
          <a:xfrm>
            <a:off x="281354" y="3875085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/>
          <p:cNvSpPr/>
          <p:nvPr/>
        </p:nvSpPr>
        <p:spPr>
          <a:xfrm>
            <a:off x="281354" y="4984871"/>
            <a:ext cx="5490308" cy="558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32"/>
          <p:cNvSpPr/>
          <p:nvPr/>
        </p:nvSpPr>
        <p:spPr>
          <a:xfrm>
            <a:off x="195988" y="1068994"/>
            <a:ext cx="589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High Variance, High Energetic Particles, Low Anisotropy</a:t>
            </a:r>
            <a:endParaRPr lang="sv-S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9528" y="5295441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12676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7030A0"/>
                </a:solidFill>
              </a:rPr>
              <a:t>Boundary</a:t>
            </a:r>
            <a:r>
              <a:rPr lang="sv-SE" sz="1600" dirty="0" smtClean="0">
                <a:solidFill>
                  <a:srgbClr val="7030A0"/>
                </a:solidFill>
              </a:rPr>
              <a:t> Jet</a:t>
            </a:r>
            <a:endParaRPr lang="sv-SE" sz="1600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7298" y="5309472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18054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C000"/>
                </a:solidFill>
              </a:rPr>
              <a:t>Encapsulated</a:t>
            </a:r>
            <a:r>
              <a:rPr lang="sv-SE" sz="1600" dirty="0" smtClean="0">
                <a:solidFill>
                  <a:srgbClr val="FFC000"/>
                </a:solidFill>
              </a:rPr>
              <a:t> Jet</a:t>
            </a:r>
            <a:endParaRPr lang="sv-SE" sz="16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00" y="1319843"/>
            <a:ext cx="2957135" cy="39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79" y="1319843"/>
            <a:ext cx="295713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22" y="1319843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" y="1319843"/>
            <a:ext cx="2957134" cy="396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956157"/>
            <a:ext cx="2525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Raptis</a:t>
            </a:r>
            <a:r>
              <a:rPr lang="en-US" sz="1200" dirty="0">
                <a:solidFill>
                  <a:srgbClr val="000000"/>
                </a:solidFill>
              </a:rPr>
              <a:t> S., et al. 2019 (In </a:t>
            </a:r>
            <a:r>
              <a:rPr lang="en-US" sz="1200" dirty="0" smtClean="0">
                <a:solidFill>
                  <a:srgbClr val="000000"/>
                </a:solidFill>
              </a:rPr>
              <a:t>progress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sv-SE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Main Categories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12063" y="5281410"/>
            <a:ext cx="1766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0070C0"/>
                </a:solidFill>
              </a:rPr>
              <a:t>Qpar</a:t>
            </a:r>
            <a:r>
              <a:rPr lang="sv-SE" sz="1600" dirty="0" smtClean="0">
                <a:solidFill>
                  <a:srgbClr val="0070C0"/>
                </a:solidFill>
              </a:rPr>
              <a:t> Jet</a:t>
            </a:r>
            <a:endParaRPr lang="sv-SE" sz="16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89833" y="5295441"/>
            <a:ext cx="1924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dirty="0" err="1" smtClean="0">
                <a:solidFill>
                  <a:srgbClr val="FF0000"/>
                </a:solidFill>
              </a:rPr>
              <a:t>Qperp</a:t>
            </a:r>
            <a:r>
              <a:rPr lang="sv-SE" sz="1600" dirty="0" smtClean="0">
                <a:solidFill>
                  <a:srgbClr val="FF0000"/>
                </a:solidFill>
              </a:rPr>
              <a:t> Jet</a:t>
            </a:r>
            <a:endParaRPr lang="sv-SE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57" y="1305812"/>
            <a:ext cx="2957134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3" y="1305812"/>
            <a:ext cx="295713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1069</Words>
  <Application>Microsoft Office PowerPoint</Application>
  <PresentationFormat>Widescreen</PresentationFormat>
  <Paragraphs>295</Paragraphs>
  <Slides>28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Garamond</vt:lpstr>
      <vt:lpstr>Garamond Premr Pro</vt:lpstr>
      <vt:lpstr>Georgia</vt:lpstr>
      <vt:lpstr>Times New Roman</vt:lpstr>
      <vt:lpstr>Wingdings</vt:lpstr>
      <vt:lpstr>KU Leuven</vt:lpstr>
      <vt:lpstr>KU Leuven Sedes</vt:lpstr>
      <vt:lpstr>Classification of Magnetosheath Jets using Neural Networks and High Resolution OMNI (HRO) data  Savvas Raptis1, S. Aminalragia-Giamini2, Tomas Karlsson1 &amp; Per-Arne Lindqvist1  1Space and Plasma Physics, School of Electrical Engineering and Computer Science, KTH Royal Institute of Technology, Sweden  2Space Applications &amp; Research Consultancy (SPARC), Greece  Amsterdam, 18/9/2019 </vt:lpstr>
      <vt:lpstr>PowerPoint Presentation</vt:lpstr>
      <vt:lpstr>Magnetosheath Jets</vt:lpstr>
      <vt:lpstr>Classes of Magnetosheath Jets</vt:lpstr>
      <vt:lpstr>Quasi-parallel jet using MMS</vt:lpstr>
      <vt:lpstr>Quasi-perpendicular jet using MMS</vt:lpstr>
      <vt:lpstr>Differences of each class</vt:lpstr>
      <vt:lpstr>Main Categories</vt:lpstr>
      <vt:lpstr>Main Categories</vt:lpstr>
      <vt:lpstr>Motivation</vt:lpstr>
      <vt:lpstr>Main Goal</vt:lpstr>
      <vt:lpstr>Output Jet list</vt:lpstr>
      <vt:lpstr>Input (Solar Wind)</vt:lpstr>
      <vt:lpstr>Why Connect SW to jets?</vt:lpstr>
      <vt:lpstr>PowerPoint Presentation</vt:lpstr>
      <vt:lpstr>Neural Networks &amp; Backpropagation</vt:lpstr>
      <vt:lpstr>A Trained Neural Network</vt:lpstr>
      <vt:lpstr>Schematic of Procedure</vt:lpstr>
      <vt:lpstr>PowerPoint Presentation</vt:lpstr>
      <vt:lpstr>Best parameters</vt:lpstr>
      <vt:lpstr>Results – Example</vt:lpstr>
      <vt:lpstr>Results – Example</vt:lpstr>
      <vt:lpstr>Results – Example</vt:lpstr>
      <vt:lpstr>Results – Classification Accuracies</vt:lpstr>
      <vt:lpstr>Work in progress …</vt:lpstr>
      <vt:lpstr>Conclusion</vt:lpstr>
      <vt:lpstr>PowerPoint Presentation</vt:lpstr>
      <vt:lpstr>Mechanisms ideas for each jets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2020-03-02T20:28:32Z</dcterms:modified>
</cp:coreProperties>
</file>